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65" r:id="rId3"/>
    <p:sldId id="266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56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7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Relationship Id="rId3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Relationship Id="rId3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3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hristina.maimone@northwestern.edu?subject=" TargetMode="External"/><Relationship Id="rId3" Type="http://schemas.openxmlformats.org/officeDocument/2006/relationships/hyperlink" Target="https://github.com/nuitrcs/commandlineworksho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100"/>
            </a:lvl1pPr>
          </a:lstStyle>
          <a:p>
            <a:r>
              <a:t>Research Computing Services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 Command Line</a:t>
            </a:r>
          </a:p>
        </p:txBody>
      </p:sp>
      <p:sp>
        <p:nvSpPr>
          <p:cNvPr id="121" name="Shape 121"/>
          <p:cNvSpPr/>
          <p:nvPr/>
        </p:nvSpPr>
        <p:spPr>
          <a:xfrm>
            <a:off x="2586264" y="8005423"/>
            <a:ext cx="7832272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Christina Maimone</a:t>
            </a:r>
            <a:endParaRPr lang="en-US" dirty="0" smtClean="0"/>
          </a:p>
          <a:p>
            <a:r>
              <a:rPr u="sng" dirty="0" smtClean="0">
                <a:hlinkClick r:id="rId2"/>
              </a:rPr>
              <a:t>christina.maimone@northwestern.edu</a:t>
            </a:r>
            <a:endParaRPr u="sng" dirty="0">
              <a:hlinkClick r:id="rId2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787695" y="5981461"/>
            <a:ext cx="11429411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sz="4000" u="sng" dirty="0">
                <a:hlinkClick r:id="rId3"/>
              </a:rPr>
              <a:t>https://github.com/nuitrcs/commandlineworkshop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227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2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hape 224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5" name="Shape 225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roup 234"/>
          <p:cNvGrpSpPr/>
          <p:nvPr/>
        </p:nvGrpSpPr>
        <p:grpSpPr>
          <a:xfrm>
            <a:off x="1092200" y="135751"/>
            <a:ext cx="9880600" cy="9441240"/>
            <a:chOff x="0" y="8751"/>
            <a:chExt cx="9880600" cy="9441239"/>
          </a:xfrm>
        </p:grpSpPr>
        <p:pic>
          <p:nvPicPr>
            <p:cNvPr id="229" name="Screen Shot 2017-09-02 at 3.30.45 PM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>
            <a:xfrm>
              <a:off x="1223721" y="8751"/>
              <a:ext cx="8372958" cy="49984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Screen Shot 2017-09-02 at 3.34.0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9035" y="4962133"/>
              <a:ext cx="7002330" cy="44878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1" name="Shape 231"/>
            <p:cNvSpPr/>
            <p:nvPr/>
          </p:nvSpPr>
          <p:spPr>
            <a:xfrm>
              <a:off x="8610600" y="4432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003300" y="4813300"/>
              <a:ext cx="1270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0" y="634999"/>
              <a:ext cx="1270000" cy="44878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35" name="Screen Shot 2017-09-02 at 4.07.0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64835" y="3394995"/>
            <a:ext cx="51308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 Shot 2017-09-02 at 4.07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7300" y="3410568"/>
            <a:ext cx="7950200" cy="7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7-09-02 at 4.07.26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57653" y="4203701"/>
            <a:ext cx="49403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creen Shot 2017-09-02 at 4.07.31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567109" y="4542944"/>
            <a:ext cx="4432301" cy="38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1" animBg="1" advAuto="0"/>
      <p:bldP spid="236" grpId="2" animBg="1" advAuto="0"/>
      <p:bldP spid="237" grpId="3" animBg="1" advAuto="0"/>
      <p:bldP spid="238" grpId="4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 Shot 2017-09-02 at 4.11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3333750"/>
            <a:ext cx="83185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7-09-02 at 4.11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1872" y="4154466"/>
            <a:ext cx="8204578" cy="2181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creen Shot 2017-09-06 at 10.34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00" y="1295400"/>
            <a:ext cx="12369800" cy="716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Working With Files &amp; Directories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Good Names for Files &amp; Directories</a:t>
            </a:r>
          </a:p>
        </p:txBody>
      </p:sp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952500" y="2115851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t>Don’t use whitespace (“my work”)</a:t>
            </a:r>
          </a:p>
          <a:p>
            <a:r>
              <a:t>Don’t begin the name with a dash “-”</a:t>
            </a:r>
          </a:p>
          <a:p>
            <a:r>
              <a:t>Don’t begin the name with a “.” unless you mean it</a:t>
            </a:r>
          </a:p>
          <a:p>
            <a:r>
              <a:t>Use letters, numbers, “-”, “.”, “_”</a:t>
            </a:r>
          </a:p>
        </p:txBody>
      </p:sp>
      <p:sp>
        <p:nvSpPr>
          <p:cNvPr id="249" name="Shape 249"/>
          <p:cNvSpPr/>
          <p:nvPr/>
        </p:nvSpPr>
        <p:spPr>
          <a:xfrm>
            <a:off x="943533" y="8225418"/>
            <a:ext cx="1111773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/>
            </a:pPr>
            <a:r>
              <a:t>If you need to use a filename with special characters,</a:t>
            </a:r>
          </a:p>
          <a:p>
            <a:pPr>
              <a:defRPr i="1"/>
            </a:pPr>
            <a:r>
              <a:t>surround the name in quotes (“- a bad name !”)</a:t>
            </a:r>
          </a:p>
        </p:txBody>
      </p:sp>
      <p:sp>
        <p:nvSpPr>
          <p:cNvPr id="250" name="Shape 250"/>
          <p:cNvSpPr/>
          <p:nvPr/>
        </p:nvSpPr>
        <p:spPr>
          <a:xfrm>
            <a:off x="695372" y="8187318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408610" y="6614937"/>
            <a:ext cx="11614057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408610" y="5255433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08610" y="4457022"/>
            <a:ext cx="11614057" cy="8395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408610" y="3239294"/>
            <a:ext cx="11614057" cy="8395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5" animBg="1" advAuto="0"/>
      <p:bldP spid="251" grpId="4" animBg="1" advAuto="0"/>
      <p:bldP spid="252" grpId="3" animBg="1" advAuto="0"/>
      <p:bldP spid="253" grpId="2" animBg="1" advAuto="0"/>
      <p:bldP spid="254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57" name="Shape 2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nano</a:t>
            </a:r>
          </a:p>
        </p:txBody>
      </p:sp>
      <p:sp>
        <p:nvSpPr>
          <p:cNvPr id="258" name="Shape 2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“nano &lt;filename&gt;” </a:t>
            </a:r>
            <a:r>
              <a:t>this will open the named file for editing or create it if it doesn’t exist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t>: the mouse will not move the cursor - navigate with the arrow keys</a:t>
            </a:r>
          </a:p>
          <a:p>
            <a:r>
              <a:rPr b="1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t>: commands are on the bottom of the screen - the “^” stands for “control”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editor: vi/vim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On command line: “vi test.txt”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You land in command mode 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enter insert mode: “i” where the cursor is; “o” inserts one line below that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Navigate with arrow keys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insert mode: “esc”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save: “:w”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exit: “:q”</a:t>
            </a:r>
          </a:p>
          <a:p>
            <a:pPr marL="291465" indent="-291465" defTabSz="496570">
              <a:spcBef>
                <a:spcPts val="2700"/>
              </a:spcBef>
              <a:defRPr sz="2380" b="1">
                <a:latin typeface="Helvetica"/>
                <a:ea typeface="Helvetica"/>
                <a:cs typeface="Helvetica"/>
                <a:sym typeface="Helvetica"/>
              </a:defRPr>
            </a:pPr>
            <a:r>
              <a:t>To exit without saving: “q!”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creen Shot 2017-09-06 at 10.54.3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727" y="199234"/>
            <a:ext cx="12395346" cy="5113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creen Shot 2017-09-06 at 10.57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515" y="6050761"/>
            <a:ext cx="11535770" cy="3085819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hape 266"/>
          <p:cNvSpPr/>
          <p:nvPr/>
        </p:nvSpPr>
        <p:spPr>
          <a:xfrm>
            <a:off x="430071" y="821304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430071" y="7414012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30071" y="6958509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430071" y="6016858"/>
            <a:ext cx="11888664" cy="8453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4" animBg="1" advAuto="0"/>
      <p:bldP spid="267" grpId="3" animBg="1" advAuto="0"/>
      <p:bldP spid="268" grpId="2" animBg="1" advAuto="0"/>
      <p:bldP spid="269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creen Shot 2017-09-06 at 11.00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748" y="811638"/>
            <a:ext cx="11305304" cy="8130324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203616" y="7443161"/>
            <a:ext cx="787674" cy="570460"/>
          </a:xfrm>
          <a:prstGeom prst="rightArrow">
            <a:avLst>
              <a:gd name="adj1" fmla="val 32000"/>
              <a:gd name="adj2" fmla="val 8836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7-09-05 at 10.50.05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514344" y="3115177"/>
            <a:ext cx="5975863" cy="352296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creen Shot 2017-09-06 at 11.02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875247"/>
            <a:ext cx="10414000" cy="63119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7" name="Group 277"/>
          <p:cNvGrpSpPr/>
          <p:nvPr/>
        </p:nvGrpSpPr>
        <p:grpSpPr>
          <a:xfrm>
            <a:off x="1087886" y="7930200"/>
            <a:ext cx="10829027" cy="1270001"/>
            <a:chOff x="0" y="0"/>
            <a:chExt cx="10829025" cy="1270000"/>
          </a:xfrm>
        </p:grpSpPr>
        <p:sp>
          <p:nvSpPr>
            <p:cNvPr id="275" name="Shape 275"/>
            <p:cNvSpPr/>
            <p:nvPr/>
          </p:nvSpPr>
          <p:spPr>
            <a:xfrm>
              <a:off x="0" y="0"/>
              <a:ext cx="10829026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76" name="Screen Shot 2017-09-06 at 11.04.0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0213" y="209550"/>
              <a:ext cx="10388601" cy="850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Screen Shot 2017-09-06 at 11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900" y="511572"/>
            <a:ext cx="10541000" cy="5816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2" name="Group 282"/>
          <p:cNvGrpSpPr/>
          <p:nvPr/>
        </p:nvGrpSpPr>
        <p:grpSpPr>
          <a:xfrm>
            <a:off x="1072950" y="6616620"/>
            <a:ext cx="10858899" cy="3059812"/>
            <a:chOff x="0" y="0"/>
            <a:chExt cx="10858897" cy="3059810"/>
          </a:xfrm>
        </p:grpSpPr>
        <p:sp>
          <p:nvSpPr>
            <p:cNvPr id="280" name="Shape 280"/>
            <p:cNvSpPr/>
            <p:nvPr/>
          </p:nvSpPr>
          <p:spPr>
            <a:xfrm>
              <a:off x="0" y="0"/>
              <a:ext cx="10858898" cy="3059811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281" name="Screen Shot 2017-09-06 at 11.06.41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8799" y="139255"/>
              <a:ext cx="10401301" cy="2781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06 at 11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71" y="3263560"/>
            <a:ext cx="11849458" cy="3226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creen Shot 2017-09-06 at 11.09.5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495" y="2821752"/>
            <a:ext cx="12315810" cy="4110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Pipes &amp; Filters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creen Shot 2017-09-06 at 11.11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66" y="818349"/>
            <a:ext cx="12479506" cy="421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creen Shot 2017-09-06 at 11.1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5609" y="5983081"/>
            <a:ext cx="11352420" cy="189463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292"/>
          <p:cNvSpPr/>
          <p:nvPr/>
        </p:nvSpPr>
        <p:spPr>
          <a:xfrm>
            <a:off x="833975" y="7393291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946039" y="6922851"/>
            <a:ext cx="11455689" cy="4939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946039" y="6474773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946039" y="6019084"/>
            <a:ext cx="11455689" cy="4939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4" animBg="1" advAuto="0"/>
      <p:bldP spid="293" grpId="3" animBg="1" advAuto="0"/>
      <p:bldP spid="294" grpId="2" animBg="1" advAuto="0"/>
      <p:bldP spid="295" grpId="1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creen Shot 2017-09-04 at 10.18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7013" y="3023843"/>
            <a:ext cx="9570774" cy="3705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9-04 at 10.19.0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2219" y="2774040"/>
            <a:ext cx="9420362" cy="4205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7-09-04 at 10.19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048" y="3691228"/>
            <a:ext cx="12610704" cy="2371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creen Shot 2017-09-06 at 11.15.0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03200"/>
            <a:ext cx="10769600" cy="934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 Shot 2017-09-05 at 11.26.18 A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263010" y="387208"/>
            <a:ext cx="4244419" cy="4009344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“Root”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location: the base of the filesystem tree</a:t>
            </a:r>
          </a:p>
          <a:p>
            <a:r>
              <a:t>/</a:t>
            </a:r>
          </a:p>
          <a:p>
            <a:endParaRPr/>
          </a:p>
          <a:p>
            <a:endParaRPr/>
          </a:p>
          <a:p>
            <a:r>
              <a:t>a user: the superuser</a:t>
            </a:r>
          </a:p>
        </p:txBody>
      </p:sp>
      <p:pic>
        <p:nvPicPr>
          <p:cNvPr id="159" name="Screen Shot 2017-09-05 at 11.27.2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69250" y="4627033"/>
            <a:ext cx="2832100" cy="5016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Screen Shot 2017-09-06 at 11.16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579" y="3077622"/>
            <a:ext cx="12207642" cy="359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creen Shot 2017-09-06 at 11.17.0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929" y="736632"/>
            <a:ext cx="12276943" cy="4019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7-09-06 at 11.17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8" y="6889038"/>
            <a:ext cx="12276944" cy="1534619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251472" y="6556876"/>
            <a:ext cx="12501856" cy="18838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creen Shot 2017-09-06 at 11.18.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6939" y="140757"/>
            <a:ext cx="10530922" cy="8044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 315"/>
          <p:cNvGrpSpPr/>
          <p:nvPr/>
        </p:nvGrpSpPr>
        <p:grpSpPr>
          <a:xfrm>
            <a:off x="830328" y="8382654"/>
            <a:ext cx="11344144" cy="1270001"/>
            <a:chOff x="0" y="0"/>
            <a:chExt cx="11344142" cy="1270000"/>
          </a:xfrm>
        </p:grpSpPr>
        <p:sp>
          <p:nvSpPr>
            <p:cNvPr id="313" name="Shape 313"/>
            <p:cNvSpPr/>
            <p:nvPr/>
          </p:nvSpPr>
          <p:spPr>
            <a:xfrm>
              <a:off x="0" y="0"/>
              <a:ext cx="11344143" cy="127000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14" name="Screen Shot 2017-09-06 at 11.19.48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52371" y="184150"/>
              <a:ext cx="10439401" cy="901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creen Shot 2017-09-06 at 11.21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273" y="1026315"/>
            <a:ext cx="12132254" cy="7700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7-09-06 at 11.22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370" y="2407559"/>
            <a:ext cx="12494060" cy="4938482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2768670" y="5737367"/>
            <a:ext cx="1235045" cy="648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56" y="14256"/>
                </a:moveTo>
                <a:lnTo>
                  <a:pt x="7256" y="21600"/>
                </a:lnTo>
                <a:lnTo>
                  <a:pt x="0" y="10800"/>
                </a:lnTo>
                <a:lnTo>
                  <a:pt x="7256" y="0"/>
                </a:lnTo>
                <a:lnTo>
                  <a:pt x="7256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creen Shot 2017-09-06 at 11.24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944" y="212316"/>
            <a:ext cx="11900912" cy="808417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8272534" y="7280863"/>
            <a:ext cx="1087377" cy="456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778" y="14256"/>
                </a:moveTo>
                <a:lnTo>
                  <a:pt x="7778" y="21600"/>
                </a:lnTo>
                <a:lnTo>
                  <a:pt x="0" y="10800"/>
                </a:lnTo>
                <a:lnTo>
                  <a:pt x="7778" y="0"/>
                </a:lnTo>
                <a:lnTo>
                  <a:pt x="7778" y="7344"/>
                </a:lnTo>
                <a:lnTo>
                  <a:pt x="21600" y="7344"/>
                </a:lnTo>
                <a:lnTo>
                  <a:pt x="21600" y="14256"/>
                </a:ln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creen Shot 2017-09-06 at 11.29.4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001" y="1326495"/>
            <a:ext cx="12008798" cy="7100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creen Shot 2017-09-05 at 1.09.2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12530"/>
            <a:ext cx="13004801" cy="6312203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3322002" y="770466"/>
            <a:ext cx="636079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t>What did the loop do?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creen Shot 2017-09-06 at 11.43.0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869" y="491723"/>
            <a:ext cx="11777062" cy="877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 Shot 2017-09-06 at 10.17.58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971556" y="635000"/>
            <a:ext cx="9048988" cy="5918200"/>
          </a:xfrm>
          <a:prstGeom prst="rect">
            <a:avLst/>
          </a:prstGeom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North Pacific Gyre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Great Pacific Garbage Patch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creen Shot 2017-09-06 at 11.44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656" y="940250"/>
            <a:ext cx="11865488" cy="78731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210675" y="6924135"/>
            <a:ext cx="735807" cy="506983"/>
          </a:xfrm>
          <a:prstGeom prst="rightArrow">
            <a:avLst>
              <a:gd name="adj1" fmla="val 32000"/>
              <a:gd name="adj2" fmla="val 92886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creen Shot 2017-09-06 at 11.46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670" y="1108912"/>
            <a:ext cx="12071460" cy="7535776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72342" y="5996238"/>
            <a:ext cx="679972" cy="478977"/>
          </a:xfrm>
          <a:prstGeom prst="rightArrow">
            <a:avLst>
              <a:gd name="adj1" fmla="val 32000"/>
              <a:gd name="adj2" fmla="val 90856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creen Shot 2017-09-06 at 11.47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033" y="2022876"/>
            <a:ext cx="12524734" cy="5707848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hape 341"/>
          <p:cNvSpPr/>
          <p:nvPr/>
        </p:nvSpPr>
        <p:spPr>
          <a:xfrm>
            <a:off x="48655" y="7125188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Screen Shot 2017-09-06 at 11.49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094" y="2355688"/>
            <a:ext cx="12278612" cy="5042224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Shape 344"/>
          <p:cNvSpPr/>
          <p:nvPr/>
        </p:nvSpPr>
        <p:spPr>
          <a:xfrm>
            <a:off x="108399" y="6453069"/>
            <a:ext cx="524427" cy="380610"/>
          </a:xfrm>
          <a:prstGeom prst="rightArrow">
            <a:avLst>
              <a:gd name="adj1" fmla="val 32000"/>
              <a:gd name="adj2" fmla="val 88183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Screen Shot 2017-09-06 at 11.52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79" y="813130"/>
            <a:ext cx="12345642" cy="56487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326152" y="6825724"/>
            <a:ext cx="12352497" cy="2505836"/>
            <a:chOff x="0" y="0"/>
            <a:chExt cx="12352496" cy="2505835"/>
          </a:xfrm>
        </p:grpSpPr>
        <p:sp>
          <p:nvSpPr>
            <p:cNvPr id="347" name="Shape 347"/>
            <p:cNvSpPr/>
            <p:nvPr/>
          </p:nvSpPr>
          <p:spPr>
            <a:xfrm>
              <a:off x="0" y="0"/>
              <a:ext cx="12352497" cy="2505836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48" name="Screen Shot 2017-09-06 at 11.52.47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25784" y="176158"/>
              <a:ext cx="11900928" cy="20863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creen Shot 2017-09-06 at 11.5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687" y="1606567"/>
            <a:ext cx="12533426" cy="6540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Shell Scripts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Screen Shot 2017-09-07 at 12.05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841" y="289838"/>
            <a:ext cx="11729118" cy="744135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152754" y="6377644"/>
            <a:ext cx="801152" cy="478394"/>
          </a:xfrm>
          <a:prstGeom prst="rightArrow">
            <a:avLst>
              <a:gd name="adj1" fmla="val 32000"/>
              <a:gd name="adj2" fmla="val 107179"/>
            </a:avLst>
          </a:prstGeom>
          <a:blipFill>
            <a:blip r:embed="rId3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creen Shot 2017-09-07 at 12.08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3901" y="-188469"/>
            <a:ext cx="11996998" cy="7147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creen Shot 2017-09-07 at 12.09.1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6450" y="7241913"/>
            <a:ext cx="6311900" cy="2514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1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creen Shot 2017-09-07 at 12.10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018" y="758225"/>
            <a:ext cx="12196764" cy="823715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258984" y="4548031"/>
            <a:ext cx="12486832" cy="504448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2" grpId="1" animBg="1" advAuto="0"/>
      <p:bldP spid="362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7-09-06 at 10.21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920" y="2567361"/>
            <a:ext cx="11428960" cy="4618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creen Shot 2017-09-07 at 12.12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792" y="2535209"/>
            <a:ext cx="12257216" cy="4683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Things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creen Shot 2017-09-07 at 12.14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748" y="1267618"/>
            <a:ext cx="8385304" cy="7218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7-09-07 at 12.15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3176" y="1511239"/>
            <a:ext cx="11838448" cy="6731122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317500" y="6045200"/>
            <a:ext cx="12369800" cy="22225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1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creen Shot 2017-09-07 at 12.16.4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913" y="2112357"/>
            <a:ext cx="12114974" cy="5528886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127000" y="4559300"/>
            <a:ext cx="12750800" cy="303192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creen Shot 2017-09-07 at 12.18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987" y="2786806"/>
            <a:ext cx="12124826" cy="4179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5100"/>
            </a:pPr>
            <a:endParaRPr/>
          </a:p>
          <a:p>
            <a:pPr>
              <a:defRPr sz="5100"/>
            </a:pPr>
            <a:r>
              <a:t>Research Computing Services</a:t>
            </a:r>
          </a:p>
        </p:txBody>
      </p:sp>
      <p:sp>
        <p:nvSpPr>
          <p:cNvPr id="379" name="Shape 379"/>
          <p:cNvSpPr>
            <a:spLocks noGrp="1"/>
          </p:cNvSpPr>
          <p:nvPr>
            <p:ph type="subTitle" sz="quarter" idx="1"/>
          </p:nvPr>
        </p:nvSpPr>
        <p:spPr>
          <a:xfrm>
            <a:off x="1270000" y="674358"/>
            <a:ext cx="10464800" cy="1130301"/>
          </a:xfrm>
          <a:prstGeom prst="rect">
            <a:avLst/>
          </a:prstGeom>
        </p:spPr>
        <p:txBody>
          <a:bodyPr/>
          <a:lstStyle>
            <a:lvl1pPr defTabSz="452627">
              <a:defRPr sz="67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Unix Command Line</a:t>
            </a:r>
          </a:p>
        </p:txBody>
      </p:sp>
      <p:sp>
        <p:nvSpPr>
          <p:cNvPr id="380" name="Shape 380"/>
          <p:cNvSpPr/>
          <p:nvPr/>
        </p:nvSpPr>
        <p:spPr>
          <a:xfrm>
            <a:off x="575487" y="7740767"/>
            <a:ext cx="1185382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Janna Nugent: janna.nugent@northwestern.edu</a:t>
            </a:r>
          </a:p>
          <a:p>
            <a:r>
              <a:t>Alper Kinaci: akinaci@northwestern.edu </a:t>
            </a:r>
          </a:p>
          <a:p>
            <a:r>
              <a:t>Christina Maimone: </a:t>
            </a:r>
            <a:r>
              <a:rPr u="sng">
                <a:hlinkClick r:id="rId2"/>
              </a:rPr>
              <a:t>christina.maimone@northwestern.edu</a:t>
            </a:r>
          </a:p>
        </p:txBody>
      </p:sp>
      <p:sp>
        <p:nvSpPr>
          <p:cNvPr id="381" name="Shape 381"/>
          <p:cNvSpPr/>
          <p:nvPr/>
        </p:nvSpPr>
        <p:spPr>
          <a:xfrm>
            <a:off x="1931460" y="5362633"/>
            <a:ext cx="9141880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100"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https://github.com/nuitrcs/commandlineworkshop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1270000" y="1692923"/>
            <a:ext cx="10464800" cy="3302001"/>
          </a:xfrm>
          <a:prstGeom prst="rect">
            <a:avLst/>
          </a:prstGeom>
        </p:spPr>
        <p:txBody>
          <a:bodyPr/>
          <a:lstStyle/>
          <a:p>
            <a:r>
              <a:t>Navigating Files &amp; Directories</a:t>
            </a:r>
          </a:p>
        </p:txBody>
      </p:sp>
      <p:pic>
        <p:nvPicPr>
          <p:cNvPr id="177" name="Screen Shot 2017-09-07 at 7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3650" y="5621192"/>
            <a:ext cx="2857500" cy="2578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5"/>
          <p:cNvGrpSpPr/>
          <p:nvPr/>
        </p:nvGrpSpPr>
        <p:grpSpPr>
          <a:xfrm>
            <a:off x="934784" y="1699841"/>
            <a:ext cx="11135232" cy="6353918"/>
            <a:chOff x="0" y="0"/>
            <a:chExt cx="11135231" cy="6353917"/>
          </a:xfrm>
        </p:grpSpPr>
        <p:pic>
          <p:nvPicPr>
            <p:cNvPr id="179" name="Screen Shot 2017-09-02 at 3.27.28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47700" y="0"/>
              <a:ext cx="7797800" cy="5651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Screen Shot 2017-09-02 at 3.35.50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00380" y="2079922"/>
              <a:ext cx="7634852" cy="4273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Shape 181"/>
            <p:cNvSpPr/>
            <p:nvPr/>
          </p:nvSpPr>
          <p:spPr>
            <a:xfrm>
              <a:off x="0" y="3700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0" y="4462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0" y="4843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0" y="5224164"/>
              <a:ext cx="681137" cy="322908"/>
            </a:xfrm>
            <a:prstGeom prst="rightArrow">
              <a:avLst>
                <a:gd name="adj1" fmla="val 32000"/>
                <a:gd name="adj2" fmla="val 135001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" name="Shape 186"/>
          <p:cNvSpPr/>
          <p:nvPr/>
        </p:nvSpPr>
        <p:spPr>
          <a:xfrm>
            <a:off x="4489010" y="4998283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489010" y="4622554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489010" y="4219027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4489010" y="3827642"/>
            <a:ext cx="7896623" cy="42103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2" name="Group 192"/>
          <p:cNvGrpSpPr/>
          <p:nvPr/>
        </p:nvGrpSpPr>
        <p:grpSpPr>
          <a:xfrm>
            <a:off x="-186783" y="5291897"/>
            <a:ext cx="12572416" cy="4276859"/>
            <a:chOff x="0" y="0"/>
            <a:chExt cx="12572414" cy="4276857"/>
          </a:xfrm>
        </p:grpSpPr>
        <p:sp>
          <p:nvSpPr>
            <p:cNvPr id="190" name="Shape 190"/>
            <p:cNvSpPr/>
            <p:nvPr/>
          </p:nvSpPr>
          <p:spPr>
            <a:xfrm>
              <a:off x="4675792" y="66459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0" y="0"/>
              <a:ext cx="1872308" cy="5216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93" name="Shape 193"/>
          <p:cNvSpPr/>
          <p:nvPr/>
        </p:nvSpPr>
        <p:spPr>
          <a:xfrm>
            <a:off x="4489010" y="6125471"/>
            <a:ext cx="7896623" cy="4210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96" name="Group 196"/>
          <p:cNvGrpSpPr/>
          <p:nvPr/>
        </p:nvGrpSpPr>
        <p:grpSpPr>
          <a:xfrm>
            <a:off x="-442944" y="6034633"/>
            <a:ext cx="12828577" cy="5084007"/>
            <a:chOff x="0" y="0"/>
            <a:chExt cx="12828576" cy="5084005"/>
          </a:xfrm>
        </p:grpSpPr>
        <p:sp>
          <p:nvSpPr>
            <p:cNvPr id="194" name="Shape 194"/>
            <p:cNvSpPr/>
            <p:nvPr/>
          </p:nvSpPr>
          <p:spPr>
            <a:xfrm>
              <a:off x="4931954" y="873607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0" y="0"/>
              <a:ext cx="2044713" cy="50298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99" name="Group 199"/>
          <p:cNvGrpSpPr/>
          <p:nvPr/>
        </p:nvGrpSpPr>
        <p:grpSpPr>
          <a:xfrm>
            <a:off x="-1317623" y="6519939"/>
            <a:ext cx="13703256" cy="5037051"/>
            <a:chOff x="0" y="0"/>
            <a:chExt cx="13703255" cy="5037050"/>
          </a:xfrm>
        </p:grpSpPr>
        <p:sp>
          <p:nvSpPr>
            <p:cNvPr id="197" name="Shape 197"/>
            <p:cNvSpPr/>
            <p:nvPr/>
          </p:nvSpPr>
          <p:spPr>
            <a:xfrm>
              <a:off x="5806633" y="826653"/>
              <a:ext cx="7896623" cy="42103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0" y="0"/>
              <a:ext cx="2931212" cy="41562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202" name="Group 202"/>
          <p:cNvGrpSpPr/>
          <p:nvPr/>
        </p:nvGrpSpPr>
        <p:grpSpPr>
          <a:xfrm>
            <a:off x="-3276600" y="6931155"/>
            <a:ext cx="15490024" cy="4970254"/>
            <a:chOff x="0" y="0"/>
            <a:chExt cx="15490023" cy="4970253"/>
          </a:xfrm>
        </p:grpSpPr>
        <p:sp>
          <p:nvSpPr>
            <p:cNvPr id="200" name="Shape 200"/>
            <p:cNvSpPr/>
            <p:nvPr/>
          </p:nvSpPr>
          <p:spPr>
            <a:xfrm>
              <a:off x="7593401" y="759855"/>
              <a:ext cx="7896623" cy="42103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918724" cy="1303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4" animBg="1" advAuto="0"/>
      <p:bldP spid="187" grpId="3" animBg="1" advAuto="0"/>
      <p:bldP spid="188" grpId="2" animBg="1" advAuto="0"/>
      <p:bldP spid="189" grpId="1" animBg="1" advAuto="0"/>
      <p:bldP spid="192" grpId="5" animBg="1" advAuto="0"/>
      <p:bldP spid="193" grpId="6" animBg="1" advAuto="0"/>
      <p:bldP spid="196" grpId="7" animBg="1" advAuto="0"/>
      <p:bldP spid="199" grpId="8" animBg="1" advAuto="0"/>
      <p:bldP spid="202" grpId="9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roup 207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04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Shape 205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/>
        </p:nvSpPr>
        <p:spPr>
          <a:xfrm>
            <a:off x="1848468" y="3718365"/>
            <a:ext cx="9010034" cy="22526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101600" y="476250"/>
            <a:ext cx="12824222" cy="8954096"/>
            <a:chOff x="0" y="0"/>
            <a:chExt cx="12824221" cy="8954095"/>
          </a:xfrm>
        </p:grpSpPr>
        <p:pic>
          <p:nvPicPr>
            <p:cNvPr id="210" name="Screen Shot 2017-09-02 at 3.28.47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97100" y="0"/>
              <a:ext cx="8407400" cy="8801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57910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0" y="615950"/>
              <a:ext cx="2245122" cy="8338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214" name="Screen Shot 2017-09-02 at 3.52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504" y="1314874"/>
            <a:ext cx="79883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797668" y="3228414"/>
            <a:ext cx="9010034" cy="7152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584792" y="2500875"/>
            <a:ext cx="9010034" cy="8301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84792" y="1741241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797668" y="1283384"/>
            <a:ext cx="9010034" cy="830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19" name="Screen Shot 2017-09-02 at 4.00.4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001" y="3718365"/>
            <a:ext cx="5181601" cy="144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203806" y="4727607"/>
            <a:ext cx="4126911" cy="400581"/>
          </a:xfrm>
          <a:prstGeom prst="rect">
            <a:avLst/>
          </a:prstGeom>
          <a:ln w="25400">
            <a:solidFill>
              <a:srgbClr val="00905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6" animBg="1" advAuto="0"/>
      <p:bldP spid="215" grpId="4" animBg="1" advAuto="0"/>
      <p:bldP spid="216" grpId="3" animBg="1" advAuto="0"/>
      <p:bldP spid="217" grpId="2" animBg="1" advAuto="0"/>
      <p:bldP spid="218" grpId="1" animBg="1" advAuto="0"/>
      <p:bldP spid="220" grpId="5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274</Words>
  <Application>Microsoft Macintosh PowerPoint</Application>
  <PresentationFormat>Custom</PresentationFormat>
  <Paragraphs>47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Helvetica</vt:lpstr>
      <vt:lpstr>Helvetica Light</vt:lpstr>
      <vt:lpstr>Helvetica Neue</vt:lpstr>
      <vt:lpstr>White</vt:lpstr>
      <vt:lpstr>Research Computing Services</vt:lpstr>
      <vt:lpstr>PowerPoint Presentation</vt:lpstr>
      <vt:lpstr>“Root”</vt:lpstr>
      <vt:lpstr>North Pacific Gyre</vt:lpstr>
      <vt:lpstr>PowerPoint Presentation</vt:lpstr>
      <vt:lpstr>Navigating Files &amp; Directories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Files &amp; Directories</vt:lpstr>
      <vt:lpstr>Good Names for Files &amp; Directories</vt:lpstr>
      <vt:lpstr>text editor: nano</vt:lpstr>
      <vt:lpstr>text editor: vi/vim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Pipes &amp;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Shell Scripts</vt:lpstr>
      <vt:lpstr>PowerPoint Presentation</vt:lpstr>
      <vt:lpstr>PowerPoint Presentation</vt:lpstr>
      <vt:lpstr>PowerPoint Presentation</vt:lpstr>
      <vt:lpstr>PowerPoint Presentation</vt:lpstr>
      <vt:lpstr>Finding Things</vt:lpstr>
      <vt:lpstr>PowerPoint Presentation</vt:lpstr>
      <vt:lpstr>PowerPoint Presentation</vt:lpstr>
      <vt:lpstr>PowerPoint Presentation</vt:lpstr>
      <vt:lpstr>PowerPoint Presentation</vt:lpstr>
      <vt:lpstr> Research Computing Services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Computing Services</dc:title>
  <cp:lastModifiedBy>Christina Maimone</cp:lastModifiedBy>
  <cp:revision>2</cp:revision>
  <dcterms:modified xsi:type="dcterms:W3CDTF">2018-06-13T14:50:05Z</dcterms:modified>
</cp:coreProperties>
</file>